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drawings/drawing2.xml" ContentType="application/vnd.openxmlformats-officedocument.drawingml.chartshapes+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13"/>
  </p:notesMasterIdLst>
  <p:sldIdLst>
    <p:sldId id="256" r:id="rId2"/>
    <p:sldId id="257" r:id="rId3"/>
    <p:sldId id="258" r:id="rId4"/>
    <p:sldId id="259" r:id="rId5"/>
    <p:sldId id="265" r:id="rId6"/>
    <p:sldId id="263" r:id="rId7"/>
    <p:sldId id="260" r:id="rId8"/>
    <p:sldId id="268" r:id="rId9"/>
    <p:sldId id="267" r:id="rId10"/>
    <p:sldId id="266" r:id="rId11"/>
    <p:sldId id="264" r:id="rId12"/>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402" autoAdjust="0"/>
    <p:restoredTop sz="94660"/>
  </p:normalViewPr>
  <p:slideViewPr>
    <p:cSldViewPr>
      <p:cViewPr varScale="1">
        <p:scale>
          <a:sx n="73" d="100"/>
          <a:sy n="73" d="100"/>
        </p:scale>
        <p:origin x="-1422" y="-10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D:\Users\ruddy.agricole\Desktop\Classeur1.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D:\Users\ruddy.agricole\Desktop\Classeur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fr-FR"/>
  <c:style val="36"/>
  <c:chart>
    <c:title>
      <c:layout/>
      <c:txPr>
        <a:bodyPr/>
        <a:lstStyle/>
        <a:p>
          <a:pPr>
            <a:defRPr u="sng"/>
          </a:pPr>
          <a:endParaRPr lang="fr-FR"/>
        </a:p>
      </c:txPr>
    </c:title>
    <c:view3D>
      <c:rotX val="60"/>
      <c:perspective val="30"/>
    </c:view3D>
    <c:plotArea>
      <c:layout>
        <c:manualLayout>
          <c:layoutTarget val="inner"/>
          <c:xMode val="edge"/>
          <c:yMode val="edge"/>
          <c:x val="8.7316557226897393E-2"/>
          <c:y val="0.18579185684930288"/>
          <c:w val="0.82536688554620441"/>
          <c:h val="0.72379746988901261"/>
        </c:manualLayout>
      </c:layout>
      <c:pie3DChart>
        <c:varyColors val="1"/>
        <c:ser>
          <c:idx val="0"/>
          <c:order val="0"/>
          <c:tx>
            <c:strRef>
              <c:f>Feuil1!$D$9</c:f>
              <c:strCache>
                <c:ptCount val="1"/>
                <c:pt idx="0">
                  <c:v>Elèves ayant déjà subi du harcèlement sur internet</c:v>
                </c:pt>
              </c:strCache>
            </c:strRef>
          </c:tx>
          <c:dLbls>
            <c:dLbl>
              <c:idx val="0"/>
              <c:layout>
                <c:manualLayout>
                  <c:x val="-0.19737404028841771"/>
                  <c:y val="-3.0865317228016709E-2"/>
                </c:manualLayout>
              </c:layout>
              <c:tx>
                <c:rich>
                  <a:bodyPr/>
                  <a:lstStyle/>
                  <a:p>
                    <a:r>
                      <a:rPr lang="en-US" sz="1400" b="1">
                        <a:latin typeface="Times New Roman" pitchFamily="18" charset="0"/>
                        <a:cs typeface="Times New Roman" pitchFamily="18" charset="0"/>
                      </a:rPr>
                      <a:t>Filles
53%</a:t>
                    </a:r>
                  </a:p>
                </c:rich>
              </c:tx>
              <c:showCatName val="1"/>
              <c:showPercent val="1"/>
            </c:dLbl>
            <c:dLbl>
              <c:idx val="1"/>
              <c:layout>
                <c:manualLayout>
                  <c:x val="0.21374929792443323"/>
                  <c:y val="2.2269035742259996E-2"/>
                </c:manualLayout>
              </c:layout>
              <c:spPr/>
              <c:txPr>
                <a:bodyPr/>
                <a:lstStyle/>
                <a:p>
                  <a:pPr>
                    <a:defRPr sz="1400" b="1">
                      <a:latin typeface="Times New Roman" pitchFamily="18" charset="0"/>
                      <a:cs typeface="Times New Roman" pitchFamily="18" charset="0"/>
                    </a:defRPr>
                  </a:pPr>
                  <a:endParaRPr lang="fr-FR"/>
                </a:p>
              </c:txPr>
              <c:showCatName val="1"/>
              <c:showPercent val="1"/>
            </c:dLbl>
            <c:showCatName val="1"/>
            <c:showPercent val="1"/>
            <c:showLeaderLines val="1"/>
          </c:dLbls>
          <c:cat>
            <c:strRef>
              <c:f>Feuil1!$E$8:$F$8</c:f>
              <c:strCache>
                <c:ptCount val="2"/>
                <c:pt idx="0">
                  <c:v>Filles</c:v>
                </c:pt>
                <c:pt idx="1">
                  <c:v>Garçons</c:v>
                </c:pt>
              </c:strCache>
            </c:strRef>
          </c:cat>
          <c:val>
            <c:numRef>
              <c:f>Feuil1!$E$9:$F$9</c:f>
              <c:numCache>
                <c:formatCode>General</c:formatCode>
                <c:ptCount val="2"/>
                <c:pt idx="0">
                  <c:v>16</c:v>
                </c:pt>
                <c:pt idx="1">
                  <c:v>14</c:v>
                </c:pt>
              </c:numCache>
            </c:numRef>
          </c:val>
        </c:ser>
        <c:dLbls>
          <c:showCatName val="1"/>
          <c:showPercent val="1"/>
        </c:dLbls>
      </c:pie3DChart>
    </c:plotArea>
    <c:plotVisOnly val="1"/>
  </c:chart>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lang val="fr-FR"/>
  <c:chart>
    <c:title>
      <c:tx>
        <c:rich>
          <a:bodyPr/>
          <a:lstStyle/>
          <a:p>
            <a:pPr>
              <a:defRPr/>
            </a:pPr>
            <a:r>
              <a:rPr lang="en-US"/>
              <a:t>Harcèlement subi sur les réseaux sociaux</a:t>
            </a:r>
          </a:p>
        </c:rich>
      </c:tx>
      <c:layout/>
    </c:title>
    <c:plotArea>
      <c:layout/>
      <c:pieChart>
        <c:varyColors val="1"/>
        <c:ser>
          <c:idx val="0"/>
          <c:order val="0"/>
          <c:tx>
            <c:strRef>
              <c:f>Feuil2!$C$12</c:f>
              <c:strCache>
                <c:ptCount val="1"/>
                <c:pt idx="0">
                  <c:v>Harcèlement subi sur les réseaux sociaux</c:v>
                </c:pt>
              </c:strCache>
            </c:strRef>
          </c:tx>
          <c:dLbls>
            <c:showPercent val="1"/>
            <c:showLeaderLines val="1"/>
          </c:dLbls>
          <c:cat>
            <c:strRef>
              <c:f>Feuil2!$D$11:$H$11</c:f>
              <c:strCache>
                <c:ptCount val="5"/>
                <c:pt idx="0">
                  <c:v>SNAPCHAT</c:v>
                </c:pt>
                <c:pt idx="1">
                  <c:v>INSTAGRAM</c:v>
                </c:pt>
                <c:pt idx="2">
                  <c:v>FACEBOOK</c:v>
                </c:pt>
                <c:pt idx="3">
                  <c:v>TWITTER</c:v>
                </c:pt>
                <c:pt idx="4">
                  <c:v>AUTRES</c:v>
                </c:pt>
              </c:strCache>
            </c:strRef>
          </c:cat>
          <c:val>
            <c:numRef>
              <c:f>Feuil2!$D$12:$H$12</c:f>
              <c:numCache>
                <c:formatCode>General</c:formatCode>
                <c:ptCount val="5"/>
                <c:pt idx="0">
                  <c:v>105</c:v>
                </c:pt>
                <c:pt idx="1">
                  <c:v>97</c:v>
                </c:pt>
                <c:pt idx="2">
                  <c:v>28</c:v>
                </c:pt>
                <c:pt idx="3">
                  <c:v>18</c:v>
                </c:pt>
                <c:pt idx="4">
                  <c:v>17</c:v>
                </c:pt>
              </c:numCache>
            </c:numRef>
          </c:val>
        </c:ser>
        <c:dLbls>
          <c:showPercent val="1"/>
        </c:dLbls>
        <c:firstSliceAng val="0"/>
      </c:pieChart>
    </c:plotArea>
    <c:legend>
      <c:legendPos val="t"/>
      <c:layout>
        <c:manualLayout>
          <c:xMode val="edge"/>
          <c:yMode val="edge"/>
          <c:x val="0.20771776574803158"/>
          <c:y val="0.12382014637304112"/>
          <c:w val="0.59150877624671927"/>
          <c:h val="0.14183746966820671"/>
        </c:manualLayout>
      </c:layout>
    </c:legend>
    <c:plotVisOnly val="1"/>
  </c:chart>
  <c:externalData r:id="rId1"/>
  <c:userShapes r:id="rId2"/>
</c:chartSpace>
</file>

<file path=ppt/drawings/drawing1.xml><?xml version="1.0" encoding="utf-8"?>
<c:userShapes xmlns:c="http://schemas.openxmlformats.org/drawingml/2006/chart">
  <cdr:relSizeAnchor xmlns:cdr="http://schemas.openxmlformats.org/drawingml/2006/chartDrawing">
    <cdr:from>
      <cdr:x>0.22161</cdr:x>
      <cdr:y>0.74869</cdr:y>
    </cdr:from>
    <cdr:to>
      <cdr:x>0.95238</cdr:x>
      <cdr:y>1</cdr:y>
    </cdr:to>
    <cdr:sp macro="" textlink="">
      <cdr:nvSpPr>
        <cdr:cNvPr id="2" name="ZoneTexte 1"/>
        <cdr:cNvSpPr txBox="1"/>
      </cdr:nvSpPr>
      <cdr:spPr>
        <a:xfrm xmlns:a="http://schemas.openxmlformats.org/drawingml/2006/main">
          <a:off x="1152525" y="2724150"/>
          <a:ext cx="3800475"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fr-FR" sz="1000"/>
        </a:p>
      </cdr:txBody>
    </cdr:sp>
  </cdr:relSizeAnchor>
  <cdr:relSizeAnchor xmlns:cdr="http://schemas.openxmlformats.org/drawingml/2006/chartDrawing">
    <cdr:from>
      <cdr:x>0.3425</cdr:x>
      <cdr:y>0.91796</cdr:y>
    </cdr:from>
    <cdr:to>
      <cdr:x>0.81458</cdr:x>
      <cdr:y>0.98262</cdr:y>
    </cdr:to>
    <cdr:sp macro="" textlink="">
      <cdr:nvSpPr>
        <cdr:cNvPr id="3" name="ZoneTexte 2"/>
        <cdr:cNvSpPr txBox="1"/>
      </cdr:nvSpPr>
      <cdr:spPr>
        <a:xfrm xmlns:a="http://schemas.openxmlformats.org/drawingml/2006/main">
          <a:off x="2818656" y="4246463"/>
          <a:ext cx="3885029" cy="29911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fr-FR" sz="800" b="1" i="1" dirty="0"/>
            <a:t>Données</a:t>
          </a:r>
          <a:r>
            <a:rPr lang="fr-FR" sz="800" b="1" i="1" baseline="0" dirty="0"/>
            <a:t> réalisées sur un échantillon de 100 élèves de 3ème </a:t>
          </a:r>
          <a:endParaRPr lang="fr-FR" sz="800" b="1" i="1" dirty="0"/>
        </a:p>
      </cdr:txBody>
    </cdr:sp>
  </cdr:relSizeAnchor>
</c:userShapes>
</file>

<file path=ppt/drawings/drawing2.xml><?xml version="1.0" encoding="utf-8"?>
<c:userShapes xmlns:c="http://schemas.openxmlformats.org/drawingml/2006/chart">
  <cdr:relSizeAnchor xmlns:cdr="http://schemas.openxmlformats.org/drawingml/2006/chartDrawing">
    <cdr:from>
      <cdr:x>0.65234</cdr:x>
      <cdr:y>0.78761</cdr:y>
    </cdr:from>
    <cdr:to>
      <cdr:x>0.77734</cdr:x>
      <cdr:y>1</cdr:y>
    </cdr:to>
    <cdr:sp macro="" textlink="">
      <cdr:nvSpPr>
        <cdr:cNvPr id="2" name="ZoneTexte 1"/>
        <cdr:cNvSpPr txBox="1"/>
      </cdr:nvSpPr>
      <cdr:spPr>
        <a:xfrm xmlns:a="http://schemas.openxmlformats.org/drawingml/2006/main">
          <a:off x="4772025" y="4067176"/>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fr-FR" sz="1100"/>
        </a:p>
      </cdr:txBody>
    </cdr:sp>
  </cdr:relSizeAnchor>
  <cdr:relSizeAnchor xmlns:cdr="http://schemas.openxmlformats.org/drawingml/2006/chartDrawing">
    <cdr:from>
      <cdr:x>0.57682</cdr:x>
      <cdr:y>0.91814</cdr:y>
    </cdr:from>
    <cdr:to>
      <cdr:x>0.98828</cdr:x>
      <cdr:y>1</cdr:y>
    </cdr:to>
    <cdr:sp macro="" textlink="">
      <cdr:nvSpPr>
        <cdr:cNvPr id="3" name="ZoneTexte 2"/>
        <cdr:cNvSpPr txBox="1"/>
      </cdr:nvSpPr>
      <cdr:spPr>
        <a:xfrm xmlns:a="http://schemas.openxmlformats.org/drawingml/2006/main">
          <a:off x="4219575" y="3971926"/>
          <a:ext cx="3009899" cy="35242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fr-FR" sz="1000" b="1" i="1"/>
            <a:t>Données</a:t>
          </a:r>
          <a:r>
            <a:rPr lang="fr-FR" sz="1000" b="1" i="1" baseline="0"/>
            <a:t> réalisées sur un échantillon de 100 élèves 3ème </a:t>
          </a:r>
          <a:endParaRPr lang="fr-FR" sz="1000" b="1" i="1"/>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849238-FBC9-4910-ABDF-77235ADFF5B4}" type="datetimeFigureOut">
              <a:rPr lang="fr-FR" smtClean="0"/>
              <a:pPr/>
              <a:t>18/03/2019</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106E9A8-9AFC-49F6-87AA-CE22CCB0CB57}" type="slidenum">
              <a:rPr lang="fr-FR" smtClean="0"/>
              <a:pPr/>
              <a:t>‹N°›</a:t>
            </a:fld>
            <a:endParaRPr lang="fr-FR"/>
          </a:p>
        </p:txBody>
      </p:sp>
    </p:spTree>
    <p:extLst>
      <p:ext uri="{BB962C8B-B14F-4D97-AF65-F5344CB8AC3E}">
        <p14:creationId xmlns:p14="http://schemas.microsoft.com/office/powerpoint/2010/main" xmlns="" val="22405887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106E9A8-9AFC-49F6-87AA-CE22CCB0CB57}" type="slidenum">
              <a:rPr lang="fr-FR" smtClean="0"/>
              <a:pPr/>
              <a:t>7</a:t>
            </a:fld>
            <a:endParaRPr lang="fr-FR"/>
          </a:p>
        </p:txBody>
      </p:sp>
    </p:spTree>
    <p:extLst>
      <p:ext uri="{BB962C8B-B14F-4D97-AF65-F5344CB8AC3E}">
        <p14:creationId xmlns:p14="http://schemas.microsoft.com/office/powerpoint/2010/main" xmlns="" val="8113386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r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fr-FR" smtClean="0"/>
              <a:t>Cliquez pour modifier le style du titre</a:t>
            </a:r>
            <a:endParaRPr kumimoji="0" lang="en-US"/>
          </a:p>
        </p:txBody>
      </p:sp>
      <p:sp>
        <p:nvSpPr>
          <p:cNvPr id="3" name="Sous-titr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fr-FR" smtClean="0"/>
              <a:t>Cliquez pour modifier le style des sous-titres du masque</a:t>
            </a:r>
            <a:endParaRPr kumimoji="0" lang="en-US"/>
          </a:p>
        </p:txBody>
      </p:sp>
      <p:sp>
        <p:nvSpPr>
          <p:cNvPr id="4" name="Espace réservé de la date 3"/>
          <p:cNvSpPr>
            <a:spLocks noGrp="1"/>
          </p:cNvSpPr>
          <p:nvPr>
            <p:ph type="dt" sz="half" idx="10"/>
          </p:nvPr>
        </p:nvSpPr>
        <p:spPr/>
        <p:txBody>
          <a:bodyPr/>
          <a:lstStyle/>
          <a:p>
            <a:fld id="{065B740F-1E81-4A92-97FE-6F3C50338292}" type="datetimeFigureOut">
              <a:rPr lang="fr-FR" smtClean="0"/>
              <a:pPr/>
              <a:t>18/03/2019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72251C7-9D88-438A-9650-CD4A2EA86E99}" type="slidenum">
              <a:rPr lang="fr-FR" smtClean="0"/>
              <a:pPr/>
              <a:t>‹N°›</a:t>
            </a:fld>
            <a:endParaRPr lang="fr-FR"/>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065B740F-1E81-4A92-97FE-6F3C50338292}" type="datetimeFigureOut">
              <a:rPr lang="fr-FR" smtClean="0"/>
              <a:pPr/>
              <a:t>18/03/2019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72251C7-9D88-438A-9650-CD4A2EA86E99}"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re vertical 1"/>
          <p:cNvSpPr>
            <a:spLocks noGrp="1"/>
          </p:cNvSpPr>
          <p:nvPr>
            <p:ph type="title" orient="vert"/>
          </p:nvPr>
        </p:nvSpPr>
        <p:spPr>
          <a:xfrm>
            <a:off x="6781800" y="274640"/>
            <a:ext cx="1905000" cy="5851525"/>
          </a:xfrm>
        </p:spPr>
        <p:txBody>
          <a:bodyPr vert="eaVert"/>
          <a:lstStyle>
            <a:extLs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304800"/>
            <a:ext cx="6019800" cy="5851525"/>
          </a:xfrm>
        </p:spPr>
        <p:txBody>
          <a:bodyPr vert="eaVert"/>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065B740F-1E81-4A92-97FE-6F3C50338292}" type="datetimeFigureOut">
              <a:rPr lang="fr-FR" smtClean="0"/>
              <a:pPr/>
              <a:t>18/03/2019</a:t>
            </a:fld>
            <a:endParaRPr lang="fr-FR"/>
          </a:p>
        </p:txBody>
      </p:sp>
      <p:sp>
        <p:nvSpPr>
          <p:cNvPr id="5" name="Espace réservé du pied de page 4"/>
          <p:cNvSpPr>
            <a:spLocks noGrp="1"/>
          </p:cNvSpPr>
          <p:nvPr>
            <p:ph type="ftr" sz="quarter" idx="11"/>
          </p:nvPr>
        </p:nvSpPr>
        <p:spPr>
          <a:xfrm>
            <a:off x="2640597" y="6377459"/>
            <a:ext cx="3836404" cy="365125"/>
          </a:xfrm>
        </p:spPr>
        <p:txBody>
          <a:bodyPr/>
          <a:lstStyle/>
          <a:p>
            <a:endParaRPr lang="fr-FR"/>
          </a:p>
        </p:txBody>
      </p:sp>
      <p:sp>
        <p:nvSpPr>
          <p:cNvPr id="6" name="Espace réservé du numéro de diapositive 5"/>
          <p:cNvSpPr>
            <a:spLocks noGrp="1"/>
          </p:cNvSpPr>
          <p:nvPr>
            <p:ph type="sldNum" sz="quarter" idx="12"/>
          </p:nvPr>
        </p:nvSpPr>
        <p:spPr/>
        <p:txBody>
          <a:bodyPr/>
          <a:lstStyle/>
          <a:p>
            <a:fld id="{972251C7-9D88-438A-9650-CD4A2EA86E99}"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155448"/>
            <a:ext cx="8229600" cy="1252728"/>
          </a:xfrm>
        </p:spPr>
        <p:txBody>
          <a:bodyPr/>
          <a:lstStyle>
            <a:extLst/>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065B740F-1E81-4A92-97FE-6F3C50338292}" type="datetimeFigureOut">
              <a:rPr lang="fr-FR" smtClean="0"/>
              <a:pPr/>
              <a:t>18/03/2019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72251C7-9D88-438A-9650-CD4A2EA86E99}"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r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fld id="{065B740F-1E81-4A92-97FE-6F3C50338292}" type="datetimeFigureOut">
              <a:rPr lang="fr-FR" smtClean="0"/>
              <a:pPr/>
              <a:t>18/03/2019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72251C7-9D88-438A-9650-CD4A2EA86E99}" type="slidenum">
              <a:rPr lang="fr-FR" smtClean="0"/>
              <a:pPr/>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065B740F-1E81-4A92-97FE-6F3C50338292}" type="datetimeFigureOut">
              <a:rPr lang="fr-FR" smtClean="0"/>
              <a:pPr/>
              <a:t>18/03/2019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72251C7-9D88-438A-9650-CD4A2EA86E99}"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extLst/>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u texte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fr-FR" smtClean="0"/>
              <a:t>Cliquez pour modifier les styles du texte du masque</a:t>
            </a:r>
          </a:p>
        </p:txBody>
      </p:sp>
      <p:sp>
        <p:nvSpPr>
          <p:cNvPr id="6" name="Espace réservé du contenu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p>
            <a:fld id="{065B740F-1E81-4A92-97FE-6F3C50338292}" type="datetimeFigureOut">
              <a:rPr lang="fr-FR" smtClean="0"/>
              <a:pPr/>
              <a:t>18/03/2019</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972251C7-9D88-438A-9650-CD4A2EA86E99}"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065B740F-1E81-4A92-97FE-6F3C50338292}" type="datetimeFigureOut">
              <a:rPr lang="fr-FR" smtClean="0"/>
              <a:pPr/>
              <a:t>18/03/2019</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972251C7-9D88-438A-9650-CD4A2EA86E99}"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065B740F-1E81-4A92-97FE-6F3C50338292}" type="datetimeFigureOut">
              <a:rPr lang="fr-FR" smtClean="0"/>
              <a:pPr/>
              <a:t>18/03/2019</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972251C7-9D88-438A-9650-CD4A2EA86E99}"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fr-FR" smtClean="0"/>
              <a:t>Cliquez pour modifier le style du titre</a:t>
            </a:r>
            <a:endParaRPr kumimoji="0" lang="en-US"/>
          </a:p>
        </p:txBody>
      </p:sp>
      <p:sp>
        <p:nvSpPr>
          <p:cNvPr id="3" name="Espace réservé du contenu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texte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065B740F-1E81-4A92-97FE-6F3C50338292}" type="datetimeFigureOut">
              <a:rPr lang="fr-FR" smtClean="0"/>
              <a:pPr/>
              <a:t>18/03/2019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72251C7-9D88-438A-9650-CD4A2EA86E99}" type="slidenum">
              <a:rPr lang="fr-FR" smtClean="0"/>
              <a:pPr/>
              <a:t>‹N°›</a:t>
            </a:fld>
            <a:endParaRPr lang="fr-FR"/>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fr-FR" smtClean="0"/>
              <a:t>Cliquez sur l'icône pour ajouter une image</a:t>
            </a:r>
            <a:endParaRPr kumimoji="0" lang="en-US" dirty="0"/>
          </a:p>
        </p:txBody>
      </p:sp>
      <p:sp>
        <p:nvSpPr>
          <p:cNvPr id="4" name="Espace réservé du texte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a:xfrm>
            <a:off x="164592" y="1170432"/>
            <a:ext cx="2523744" cy="201168"/>
          </a:xfrm>
        </p:spPr>
        <p:txBody>
          <a:bodyPr/>
          <a:lstStyle/>
          <a:p>
            <a:fld id="{065B740F-1E81-4A92-97FE-6F3C50338292}" type="datetimeFigureOut">
              <a:rPr lang="fr-FR" smtClean="0"/>
              <a:pPr/>
              <a:t>18/03/2019</a:t>
            </a:fld>
            <a:endParaRPr lang="fr-FR"/>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Espace réservé du pied de page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fr-FR"/>
          </a:p>
        </p:txBody>
      </p:sp>
      <p:sp>
        <p:nvSpPr>
          <p:cNvPr id="7" name="Espace réservé du numéro de diapositive 6"/>
          <p:cNvSpPr>
            <a:spLocks noGrp="1"/>
          </p:cNvSpPr>
          <p:nvPr>
            <p:ph type="sldNum" sz="quarter" idx="12"/>
          </p:nvPr>
        </p:nvSpPr>
        <p:spPr>
          <a:xfrm>
            <a:off x="8339328" y="1170432"/>
            <a:ext cx="733864" cy="201168"/>
          </a:xfrm>
        </p:spPr>
        <p:txBody>
          <a:bodyPr/>
          <a:lstStyle/>
          <a:p>
            <a:fld id="{972251C7-9D88-438A-9650-CD4A2EA86E99}" type="slidenum">
              <a:rPr lang="fr-FR" smtClean="0"/>
              <a:pPr/>
              <a:t>‹N°›</a:t>
            </a:fld>
            <a:endParaRPr lang="fr-FR"/>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Espace réservé du titre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4" name="Espace réservé de la date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065B740F-1E81-4A92-97FE-6F3C50338292}" type="datetimeFigureOut">
              <a:rPr lang="fr-FR" smtClean="0"/>
              <a:pPr/>
              <a:t>18/03/2019</a:t>
            </a:fld>
            <a:endParaRPr lang="fr-FR"/>
          </a:p>
        </p:txBody>
      </p:sp>
      <p:sp>
        <p:nvSpPr>
          <p:cNvPr id="5" name="Espace réservé du pied de page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fr-FR"/>
          </a:p>
        </p:txBody>
      </p:sp>
      <p:sp>
        <p:nvSpPr>
          <p:cNvPr id="6" name="Espace réservé du numéro de diapositive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972251C7-9D88-438A-9650-CD4A2EA86E99}"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00034" y="142852"/>
            <a:ext cx="7772400" cy="1470025"/>
          </a:xfrm>
        </p:spPr>
        <p:txBody>
          <a:bodyPr/>
          <a:lstStyle/>
          <a:p>
            <a:r>
              <a:rPr lang="fr-FR" b="1" u="sng" dirty="0">
                <a:solidFill>
                  <a:srgbClr val="FF0000"/>
                </a:solidFill>
              </a:rPr>
              <a:t>CYBER HARCELEMENT</a:t>
            </a:r>
          </a:p>
        </p:txBody>
      </p:sp>
      <p:sp>
        <p:nvSpPr>
          <p:cNvPr id="3" name="Sous-titre 2"/>
          <p:cNvSpPr>
            <a:spLocks noGrp="1"/>
          </p:cNvSpPr>
          <p:nvPr>
            <p:ph type="subTitle" idx="1"/>
          </p:nvPr>
        </p:nvSpPr>
        <p:spPr>
          <a:xfrm>
            <a:off x="0" y="1428736"/>
            <a:ext cx="6400800" cy="4138626"/>
          </a:xfrm>
        </p:spPr>
        <p:txBody>
          <a:bodyPr/>
          <a:lstStyle/>
          <a:p>
            <a:pPr algn="just">
              <a:buFont typeface="Arial" pitchFamily="34" charset="0"/>
              <a:buChar char="•"/>
            </a:pPr>
            <a:endParaRPr lang="fr-FR" dirty="0" smtClean="0"/>
          </a:p>
          <a:p>
            <a:pPr algn="just">
              <a:buFont typeface="Arial" pitchFamily="34" charset="0"/>
              <a:buChar char="•"/>
            </a:pPr>
            <a:endParaRPr lang="fr-FR" dirty="0"/>
          </a:p>
        </p:txBody>
      </p:sp>
      <p:pic>
        <p:nvPicPr>
          <p:cNvPr id="5" name="Image 4" descr="cyberharcelement.png"/>
          <p:cNvPicPr>
            <a:picLocks noChangeAspect="1"/>
          </p:cNvPicPr>
          <p:nvPr/>
        </p:nvPicPr>
        <p:blipFill>
          <a:blip r:embed="rId2" cstate="print"/>
          <a:stretch>
            <a:fillRect/>
          </a:stretch>
        </p:blipFill>
        <p:spPr>
          <a:xfrm>
            <a:off x="571472" y="1285860"/>
            <a:ext cx="7715304" cy="4337005"/>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ransition>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latin typeface="Berlin Sans FB Demi" panose="020E0802020502020306" pitchFamily="34" charset="0"/>
              </a:rPr>
              <a:t>Précautions à prendre</a:t>
            </a:r>
            <a:endParaRPr lang="fr-FR" dirty="0">
              <a:solidFill>
                <a:srgbClr val="FF0000"/>
              </a:solidFill>
            </a:endParaRPr>
          </a:p>
        </p:txBody>
      </p:sp>
      <p:sp>
        <p:nvSpPr>
          <p:cNvPr id="3" name="Espace réservé du contenu 2"/>
          <p:cNvSpPr>
            <a:spLocks noGrp="1"/>
          </p:cNvSpPr>
          <p:nvPr>
            <p:ph idx="1"/>
          </p:nvPr>
        </p:nvSpPr>
        <p:spPr>
          <a:xfrm>
            <a:off x="395536" y="1628800"/>
            <a:ext cx="5760640" cy="3888432"/>
          </a:xfrm>
        </p:spPr>
        <p:txBody>
          <a:bodyPr>
            <a:normAutofit/>
          </a:bodyPr>
          <a:lstStyle/>
          <a:p>
            <a:r>
              <a:rPr lang="fr-FR" dirty="0" smtClean="0">
                <a:solidFill>
                  <a:srgbClr val="00B050"/>
                </a:solidFill>
              </a:rPr>
              <a:t>Faire attention a qui ont ajoute sur nos réseaux.</a:t>
            </a:r>
          </a:p>
          <a:p>
            <a:r>
              <a:rPr lang="fr-FR" dirty="0" smtClean="0">
                <a:solidFill>
                  <a:srgbClr val="00B0F0"/>
                </a:solidFill>
              </a:rPr>
              <a:t>Ne pas toujours donner tout sur nos informations personnels. </a:t>
            </a:r>
          </a:p>
          <a:p>
            <a:r>
              <a:rPr lang="fr-FR" dirty="0" smtClean="0">
                <a:solidFill>
                  <a:srgbClr val="7030A0"/>
                </a:solidFill>
              </a:rPr>
              <a:t>Ne pas écouter tout ce que internet nous fait croire. </a:t>
            </a:r>
            <a:endParaRPr lang="fr-FR" dirty="0">
              <a:solidFill>
                <a:srgbClr val="7030A0"/>
              </a:solidFill>
            </a:endParaRPr>
          </a:p>
        </p:txBody>
      </p:sp>
      <p:pic>
        <p:nvPicPr>
          <p:cNvPr id="4" name="Picture 2"/>
          <p:cNvPicPr>
            <a:picLocks noChangeAspect="1" noChangeArrowheads="1"/>
          </p:cNvPicPr>
          <p:nvPr/>
        </p:nvPicPr>
        <p:blipFill>
          <a:blip r:embed="rId2" cstate="print"/>
          <a:srcRect l="15635" t="16542" r="53818" b="27773"/>
          <a:stretch>
            <a:fillRect/>
          </a:stretch>
        </p:blipFill>
        <p:spPr bwMode="auto">
          <a:xfrm>
            <a:off x="6012160" y="1772816"/>
            <a:ext cx="2814485" cy="4104456"/>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images.png"/>
          <p:cNvPicPr>
            <a:picLocks noChangeAspect="1"/>
          </p:cNvPicPr>
          <p:nvPr/>
        </p:nvPicPr>
        <p:blipFill>
          <a:blip r:embed="rId2" cstate="print"/>
          <a:stretch>
            <a:fillRect/>
          </a:stretch>
        </p:blipFill>
        <p:spPr>
          <a:xfrm>
            <a:off x="0" y="1556793"/>
            <a:ext cx="9144000" cy="3888431"/>
          </a:xfrm>
          <a:prstGeom prst="rect">
            <a:avLst/>
          </a:prstGeom>
        </p:spPr>
      </p:pic>
      <p:sp>
        <p:nvSpPr>
          <p:cNvPr id="9" name="ZoneTexte 8"/>
          <p:cNvSpPr txBox="1"/>
          <p:nvPr/>
        </p:nvSpPr>
        <p:spPr>
          <a:xfrm>
            <a:off x="0" y="5517232"/>
            <a:ext cx="9144000" cy="1200329"/>
          </a:xfrm>
          <a:prstGeom prst="rect">
            <a:avLst/>
          </a:prstGeom>
          <a:noFill/>
        </p:spPr>
        <p:txBody>
          <a:bodyPr wrap="square" rtlCol="0">
            <a:spAutoFit/>
          </a:bodyPr>
          <a:lstStyle/>
          <a:p>
            <a:pPr algn="ctr"/>
            <a:r>
              <a:rPr lang="fr-FR" sz="3600" b="1" i="1" dirty="0" smtClean="0">
                <a:solidFill>
                  <a:srgbClr val="FF0000"/>
                </a:solidFill>
                <a:latin typeface="Estrangelo Edessa" pitchFamily="66" charset="0"/>
                <a:cs typeface="Estrangelo Edessa" pitchFamily="66" charset="0"/>
              </a:rPr>
              <a:t>Internet n’est pas dangereux, ce sont les personnes qui le rendent dangereux</a:t>
            </a:r>
            <a:endParaRPr lang="fr-FR" sz="3600" b="1" i="1" dirty="0">
              <a:solidFill>
                <a:srgbClr val="FF0000"/>
              </a:solidFill>
              <a:latin typeface="Estrangelo Edessa" pitchFamily="66" charset="0"/>
              <a:cs typeface="Estrangelo Edessa" pitchFamily="66" charset="0"/>
            </a:endParaRPr>
          </a:p>
        </p:txBody>
      </p:sp>
    </p:spTree>
  </p:cSld>
  <p:clrMapOvr>
    <a:masterClrMapping/>
  </p:clrMapOvr>
  <p:transition>
    <p:pull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i="1" dirty="0" smtClean="0"/>
              <a:t>SOMMAIRE</a:t>
            </a:r>
            <a:endParaRPr lang="fr-FR" i="1" dirty="0"/>
          </a:p>
        </p:txBody>
      </p:sp>
      <p:sp>
        <p:nvSpPr>
          <p:cNvPr id="3" name="Espace réservé du contenu 2"/>
          <p:cNvSpPr>
            <a:spLocks noGrp="1"/>
          </p:cNvSpPr>
          <p:nvPr>
            <p:ph idx="1"/>
          </p:nvPr>
        </p:nvSpPr>
        <p:spPr/>
        <p:txBody>
          <a:bodyPr>
            <a:normAutofit/>
          </a:bodyPr>
          <a:lstStyle/>
          <a:p>
            <a:pPr>
              <a:buFont typeface="Wingdings" pitchFamily="2" charset="2"/>
              <a:buChar char="§"/>
            </a:pPr>
            <a:r>
              <a:rPr lang="fr-FR" i="1" u="sng" dirty="0" smtClean="0">
                <a:solidFill>
                  <a:srgbClr val="0070C0"/>
                </a:solidFill>
              </a:rPr>
              <a:t>Définition</a:t>
            </a:r>
          </a:p>
          <a:p>
            <a:pPr>
              <a:buFont typeface="Wingdings" pitchFamily="2" charset="2"/>
              <a:buChar char="§"/>
            </a:pPr>
            <a:endParaRPr lang="fr-FR" i="1" dirty="0" smtClean="0"/>
          </a:p>
          <a:p>
            <a:pPr>
              <a:buFont typeface="Wingdings" pitchFamily="2" charset="2"/>
              <a:buChar char="§"/>
            </a:pPr>
            <a:r>
              <a:rPr lang="fr-FR" i="1" u="sng" dirty="0" smtClean="0">
                <a:solidFill>
                  <a:schemeClr val="accent3"/>
                </a:solidFill>
              </a:rPr>
              <a:t>C’est quoi Internet ? </a:t>
            </a:r>
          </a:p>
          <a:p>
            <a:pPr>
              <a:buNone/>
            </a:pPr>
            <a:endParaRPr lang="fr-FR" i="1" dirty="0" smtClean="0"/>
          </a:p>
          <a:p>
            <a:pPr>
              <a:buFont typeface="Wingdings" pitchFamily="2" charset="2"/>
              <a:buChar char="§"/>
            </a:pPr>
            <a:r>
              <a:rPr lang="fr-FR" i="1" u="sng" dirty="0" smtClean="0">
                <a:solidFill>
                  <a:srgbClr val="002060"/>
                </a:solidFill>
              </a:rPr>
              <a:t>Mise en scène</a:t>
            </a:r>
          </a:p>
          <a:p>
            <a:pPr>
              <a:buFont typeface="Wingdings" pitchFamily="2" charset="2"/>
              <a:buChar char="§"/>
            </a:pPr>
            <a:endParaRPr lang="fr-FR" i="1" u="sng" dirty="0" smtClean="0">
              <a:solidFill>
                <a:srgbClr val="002060"/>
              </a:solidFill>
            </a:endParaRPr>
          </a:p>
          <a:p>
            <a:pPr>
              <a:buFont typeface="Wingdings" pitchFamily="2" charset="2"/>
              <a:buChar char="§"/>
            </a:pPr>
            <a:r>
              <a:rPr lang="fr-FR" i="1" u="sng" dirty="0" smtClean="0">
                <a:solidFill>
                  <a:srgbClr val="002060"/>
                </a:solidFill>
              </a:rPr>
              <a:t>Pour et contre</a:t>
            </a:r>
          </a:p>
          <a:p>
            <a:pPr>
              <a:buFont typeface="Wingdings" pitchFamily="2" charset="2"/>
              <a:buChar char="§"/>
            </a:pPr>
            <a:endParaRPr lang="fr-FR" i="1" dirty="0" smtClean="0"/>
          </a:p>
          <a:p>
            <a:pPr>
              <a:buFont typeface="Wingdings" pitchFamily="2" charset="2"/>
              <a:buChar char="§"/>
            </a:pPr>
            <a:r>
              <a:rPr lang="fr-FR" i="1" u="sng" dirty="0" smtClean="0">
                <a:solidFill>
                  <a:srgbClr val="FF0000"/>
                </a:solidFill>
              </a:rPr>
              <a:t>Conclusion</a:t>
            </a:r>
          </a:p>
          <a:p>
            <a:pPr>
              <a:buFont typeface="Wingdings" pitchFamily="2" charset="2"/>
              <a:buChar char="§"/>
            </a:pPr>
            <a:endParaRPr lang="fr-FR" i="1" dirty="0"/>
          </a:p>
        </p:txBody>
      </p:sp>
      <p:pic>
        <p:nvPicPr>
          <p:cNvPr id="4" name="Picture 2" descr="RÃ©sultat de recherche d'images pour &quot;cyber harcelement&quot;"/>
          <p:cNvPicPr>
            <a:picLocks noChangeAspect="1" noChangeArrowheads="1"/>
          </p:cNvPicPr>
          <p:nvPr/>
        </p:nvPicPr>
        <p:blipFill>
          <a:blip r:embed="rId2" cstate="print"/>
          <a:srcRect/>
          <a:stretch>
            <a:fillRect/>
          </a:stretch>
        </p:blipFill>
        <p:spPr bwMode="auto">
          <a:xfrm>
            <a:off x="4500562" y="2643182"/>
            <a:ext cx="4121240" cy="3429024"/>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Définition du cyber-harcèlement</a:t>
            </a:r>
            <a:endParaRPr lang="fr-FR" dirty="0"/>
          </a:p>
        </p:txBody>
      </p:sp>
      <p:sp>
        <p:nvSpPr>
          <p:cNvPr id="3" name="Espace réservé du contenu 2"/>
          <p:cNvSpPr>
            <a:spLocks noGrp="1"/>
          </p:cNvSpPr>
          <p:nvPr>
            <p:ph idx="1"/>
          </p:nvPr>
        </p:nvSpPr>
        <p:spPr>
          <a:xfrm>
            <a:off x="251520" y="1700808"/>
            <a:ext cx="8712968" cy="4968552"/>
          </a:xfrm>
        </p:spPr>
        <p:txBody>
          <a:bodyPr>
            <a:normAutofit fontScale="77500" lnSpcReduction="20000"/>
          </a:bodyPr>
          <a:lstStyle/>
          <a:p>
            <a:pPr algn="ctr">
              <a:lnSpc>
                <a:spcPct val="170000"/>
              </a:lnSpc>
            </a:pPr>
            <a:r>
              <a:rPr lang="fr-FR" dirty="0">
                <a:solidFill>
                  <a:srgbClr val="0070C0"/>
                </a:solidFill>
                <a:latin typeface="Yu Gothic UI Light" pitchFamily="34" charset="-128"/>
                <a:ea typeface="Yu Gothic UI Light" pitchFamily="34" charset="-128"/>
              </a:rPr>
              <a:t>Le </a:t>
            </a:r>
            <a:r>
              <a:rPr lang="fr-FR" dirty="0" smtClean="0">
                <a:solidFill>
                  <a:srgbClr val="0070C0"/>
                </a:solidFill>
                <a:latin typeface="Yu Gothic UI Light" pitchFamily="34" charset="-128"/>
                <a:ea typeface="Yu Gothic UI Light" pitchFamily="34" charset="-128"/>
              </a:rPr>
              <a:t>cyber-harcèlement </a:t>
            </a:r>
            <a:r>
              <a:rPr lang="fr-FR" dirty="0">
                <a:solidFill>
                  <a:srgbClr val="0070C0"/>
                </a:solidFill>
                <a:latin typeface="Yu Gothic UI Light" pitchFamily="34" charset="-128"/>
                <a:ea typeface="Yu Gothic UI Light" pitchFamily="34" charset="-128"/>
              </a:rPr>
              <a:t>est une forme de harcèlement conduite par divers canaux numériques. Il peut prendre différentes formes, comme la création de faux profils, la diffusion de rumeurs infondées ou encore l'envoi de messages d'insultes. Le </a:t>
            </a:r>
            <a:r>
              <a:rPr lang="fr-FR" dirty="0" smtClean="0">
                <a:solidFill>
                  <a:srgbClr val="0070C0"/>
                </a:solidFill>
                <a:latin typeface="Yu Gothic UI Light" pitchFamily="34" charset="-128"/>
                <a:ea typeface="Yu Gothic UI Light" pitchFamily="34" charset="-128"/>
              </a:rPr>
              <a:t>cyber-harcèlement </a:t>
            </a:r>
            <a:r>
              <a:rPr lang="fr-FR" dirty="0">
                <a:solidFill>
                  <a:srgbClr val="0070C0"/>
                </a:solidFill>
                <a:latin typeface="Yu Gothic UI Light" pitchFamily="34" charset="-128"/>
                <a:ea typeface="Yu Gothic UI Light" pitchFamily="34" charset="-128"/>
              </a:rPr>
              <a:t>et le harcèlement traditionnel ont de nombreux points communs</a:t>
            </a:r>
          </a:p>
        </p:txBody>
      </p:sp>
    </p:spTree>
  </p:cSld>
  <p:clrMapOvr>
    <a:masterClrMapping/>
  </p:clrMapOvr>
  <p:transition>
    <p:cut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i="1" dirty="0" smtClean="0">
                <a:latin typeface="Berlin Sans FB Demi" panose="020E0802020502020306" pitchFamily="34" charset="0"/>
              </a:rPr>
              <a:t>Qu’est-ce qu’est Internet ?</a:t>
            </a:r>
            <a:endParaRPr lang="fr-FR" i="1" dirty="0">
              <a:latin typeface="Berlin Sans FB Demi" panose="020E0802020502020306" pitchFamily="34" charset="0"/>
            </a:endParaRPr>
          </a:p>
        </p:txBody>
      </p:sp>
      <p:sp>
        <p:nvSpPr>
          <p:cNvPr id="3" name="Espace réservé du contenu 2"/>
          <p:cNvSpPr>
            <a:spLocks noGrp="1"/>
          </p:cNvSpPr>
          <p:nvPr>
            <p:ph idx="1"/>
          </p:nvPr>
        </p:nvSpPr>
        <p:spPr>
          <a:xfrm>
            <a:off x="142844" y="1428736"/>
            <a:ext cx="7215238" cy="4000528"/>
          </a:xfrm>
        </p:spPr>
        <p:txBody>
          <a:bodyPr>
            <a:normAutofit fontScale="92500" lnSpcReduction="10000"/>
          </a:bodyPr>
          <a:lstStyle/>
          <a:p>
            <a:pPr>
              <a:buNone/>
            </a:pPr>
            <a:r>
              <a:rPr lang="fr-FR" b="1" dirty="0" smtClean="0"/>
              <a:t>LES BIENFAITS D’INTERNET </a:t>
            </a:r>
          </a:p>
          <a:p>
            <a:pPr>
              <a:buNone/>
            </a:pPr>
            <a:endParaRPr lang="fr-FR" dirty="0" smtClean="0"/>
          </a:p>
          <a:p>
            <a:pPr>
              <a:buFontTx/>
              <a:buChar char="-"/>
            </a:pPr>
            <a:r>
              <a:rPr lang="fr-FR" dirty="0" smtClean="0"/>
              <a:t>Apprendre, s’informer.</a:t>
            </a:r>
          </a:p>
          <a:p>
            <a:pPr>
              <a:buFontTx/>
              <a:buChar char="-"/>
            </a:pPr>
            <a:endParaRPr lang="fr-FR" dirty="0" smtClean="0"/>
          </a:p>
          <a:p>
            <a:pPr>
              <a:buFontTx/>
              <a:buChar char="-"/>
            </a:pPr>
            <a:r>
              <a:rPr lang="fr-FR" dirty="0" smtClean="0"/>
              <a:t>Se renseigner</a:t>
            </a:r>
          </a:p>
          <a:p>
            <a:pPr>
              <a:buFontTx/>
              <a:buChar char="-"/>
            </a:pPr>
            <a:endParaRPr lang="fr-FR" dirty="0" smtClean="0"/>
          </a:p>
          <a:p>
            <a:pPr>
              <a:buFontTx/>
              <a:buChar char="-"/>
            </a:pPr>
            <a:r>
              <a:rPr lang="fr-FR" dirty="0" smtClean="0"/>
              <a:t>Jouer</a:t>
            </a:r>
          </a:p>
          <a:p>
            <a:pPr>
              <a:buFontTx/>
              <a:buChar char="-"/>
            </a:pPr>
            <a:endParaRPr lang="fr-FR" dirty="0" smtClean="0"/>
          </a:p>
          <a:p>
            <a:pPr>
              <a:buFontTx/>
              <a:buChar char="-"/>
            </a:pPr>
            <a:r>
              <a:rPr lang="fr-FR" dirty="0" smtClean="0"/>
              <a:t>Communiquer </a:t>
            </a:r>
          </a:p>
          <a:p>
            <a:pPr>
              <a:buNone/>
            </a:pPr>
            <a:endParaRPr lang="fr-FR" dirty="0" smtClean="0"/>
          </a:p>
          <a:p>
            <a:pPr>
              <a:buFontTx/>
              <a:buChar char="-"/>
            </a:pPr>
            <a:endParaRPr lang="fr-FR" dirty="0"/>
          </a:p>
        </p:txBody>
      </p:sp>
      <p:sp>
        <p:nvSpPr>
          <p:cNvPr id="5" name="ZoneTexte 4"/>
          <p:cNvSpPr txBox="1"/>
          <p:nvPr/>
        </p:nvSpPr>
        <p:spPr>
          <a:xfrm>
            <a:off x="500034" y="5786454"/>
            <a:ext cx="8215370"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fr-FR" sz="2400" dirty="0" smtClean="0"/>
              <a:t>INSCRIPTION AUX RESEAUX SOCIAUX  =  PAS AVANT 15 ANS !</a:t>
            </a:r>
            <a:endParaRPr lang="fr-FR" sz="2400" dirty="0"/>
          </a:p>
        </p:txBody>
      </p:sp>
    </p:spTree>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99592" y="188640"/>
            <a:ext cx="6912768" cy="1152128"/>
          </a:xfrm>
        </p:spPr>
        <p:txBody>
          <a:bodyPr>
            <a:normAutofit/>
          </a:bodyPr>
          <a:lstStyle/>
          <a:p>
            <a:r>
              <a:rPr lang="fr-FR" dirty="0" smtClean="0">
                <a:latin typeface="Berlin Sans FB Demi" panose="020E0802020502020306" pitchFamily="34" charset="0"/>
              </a:rPr>
              <a:t>Pour et contre </a:t>
            </a:r>
            <a:endParaRPr lang="fr-FR" dirty="0">
              <a:solidFill>
                <a:srgbClr val="FF0000"/>
              </a:solidFill>
            </a:endParaRPr>
          </a:p>
        </p:txBody>
      </p:sp>
      <p:graphicFrame>
        <p:nvGraphicFramePr>
          <p:cNvPr id="14" name="Espace réservé du contenu 13"/>
          <p:cNvGraphicFramePr>
            <a:graphicFrameLocks noGrp="1"/>
          </p:cNvGraphicFramePr>
          <p:nvPr>
            <p:ph idx="1"/>
          </p:nvPr>
        </p:nvGraphicFramePr>
        <p:xfrm>
          <a:off x="395536" y="1700808"/>
          <a:ext cx="8351838" cy="4608513"/>
        </p:xfrm>
        <a:graphic>
          <a:graphicData uri="http://schemas.openxmlformats.org/drawingml/2006/table">
            <a:tbl>
              <a:tblPr firstRow="1" bandRow="1">
                <a:tableStyleId>{93296810-A885-4BE3-A3E7-6D5BEEA58F35}</a:tableStyleId>
              </a:tblPr>
              <a:tblGrid>
                <a:gridCol w="4175919"/>
                <a:gridCol w="4175919"/>
              </a:tblGrid>
              <a:tr h="396256">
                <a:tc>
                  <a:txBody>
                    <a:bodyPr/>
                    <a:lstStyle/>
                    <a:p>
                      <a:r>
                        <a:rPr lang="fr-FR" dirty="0" smtClean="0"/>
                        <a:t>Bons</a:t>
                      </a:r>
                      <a:r>
                        <a:rPr lang="fr-FR" baseline="0" dirty="0" smtClean="0"/>
                        <a:t> cotés </a:t>
                      </a:r>
                      <a:endParaRPr lang="fr-FR" dirty="0"/>
                    </a:p>
                  </a:txBody>
                  <a:tcPr/>
                </a:tc>
                <a:tc>
                  <a:txBody>
                    <a:bodyPr/>
                    <a:lstStyle/>
                    <a:p>
                      <a:r>
                        <a:rPr lang="fr-FR" dirty="0" smtClean="0"/>
                        <a:t>Mauvais cotés </a:t>
                      </a:r>
                      <a:endParaRPr lang="fr-FR" dirty="0"/>
                    </a:p>
                  </a:txBody>
                  <a:tcPr/>
                </a:tc>
              </a:tr>
              <a:tr h="396256">
                <a:tc>
                  <a:txBody>
                    <a:bodyPr/>
                    <a:lstStyle/>
                    <a:p>
                      <a:endParaRPr lang="fr-FR"/>
                    </a:p>
                  </a:txBody>
                  <a:tcPr/>
                </a:tc>
                <a:tc>
                  <a:txBody>
                    <a:bodyPr/>
                    <a:lstStyle/>
                    <a:p>
                      <a:endParaRPr lang="fr-FR" dirty="0"/>
                    </a:p>
                  </a:txBody>
                  <a:tcPr/>
                </a:tc>
              </a:tr>
              <a:tr h="683949">
                <a:tc>
                  <a:txBody>
                    <a:bodyPr/>
                    <a:lstStyle/>
                    <a:p>
                      <a:r>
                        <a:rPr lang="fr-FR" dirty="0" smtClean="0"/>
                        <a:t>Rester en contact </a:t>
                      </a:r>
                    </a:p>
                    <a:p>
                      <a:endParaRPr lang="fr-FR" dirty="0" smtClean="0"/>
                    </a:p>
                  </a:txBody>
                  <a:tcPr/>
                </a:tc>
                <a:tc>
                  <a:txBody>
                    <a:bodyPr/>
                    <a:lstStyle/>
                    <a:p>
                      <a:r>
                        <a:rPr lang="fr-FR" baseline="0" dirty="0" smtClean="0"/>
                        <a:t>Se coucher plus tard </a:t>
                      </a:r>
                      <a:endParaRPr lang="fr-FR" dirty="0"/>
                    </a:p>
                  </a:txBody>
                  <a:tcPr/>
                </a:tc>
              </a:tr>
              <a:tr h="683949">
                <a:tc>
                  <a:txBody>
                    <a:bodyPr/>
                    <a:lstStyle/>
                    <a:p>
                      <a:r>
                        <a:rPr lang="fr-FR" dirty="0" smtClean="0"/>
                        <a:t>Rencontrer de nouvelles personnes </a:t>
                      </a:r>
                    </a:p>
                    <a:p>
                      <a:endParaRPr lang="fr-FR" dirty="0"/>
                    </a:p>
                  </a:txBody>
                  <a:tcPr/>
                </a:tc>
                <a:tc>
                  <a:txBody>
                    <a:bodyPr/>
                    <a:lstStyle/>
                    <a:p>
                      <a:r>
                        <a:rPr lang="fr-FR" dirty="0" smtClean="0"/>
                        <a:t>Harcèlement </a:t>
                      </a:r>
                      <a:endParaRPr lang="fr-FR" dirty="0"/>
                    </a:p>
                  </a:txBody>
                  <a:tcPr/>
                </a:tc>
              </a:tr>
              <a:tr h="683949">
                <a:tc>
                  <a:txBody>
                    <a:bodyPr/>
                    <a:lstStyle/>
                    <a:p>
                      <a:r>
                        <a:rPr lang="fr-FR" dirty="0" smtClean="0"/>
                        <a:t>Regarder les nouveautés </a:t>
                      </a:r>
                      <a:r>
                        <a:rPr lang="fr-FR" baseline="0" dirty="0" smtClean="0"/>
                        <a:t> </a:t>
                      </a:r>
                      <a:endParaRPr lang="fr-FR" dirty="0"/>
                    </a:p>
                  </a:txBody>
                  <a:tcPr/>
                </a:tc>
                <a:tc>
                  <a:txBody>
                    <a:bodyPr/>
                    <a:lstStyle/>
                    <a:p>
                      <a:r>
                        <a:rPr lang="fr-FR" dirty="0" smtClean="0"/>
                        <a:t>Rencontrer des gens mal intentionnés</a:t>
                      </a:r>
                    </a:p>
                    <a:p>
                      <a:endParaRPr lang="fr-FR" dirty="0"/>
                    </a:p>
                  </a:txBody>
                  <a:tcPr/>
                </a:tc>
              </a:tr>
              <a:tr h="683949">
                <a:tc>
                  <a:txBody>
                    <a:bodyPr/>
                    <a:lstStyle/>
                    <a:p>
                      <a:r>
                        <a:rPr lang="fr-FR" dirty="0" smtClean="0"/>
                        <a:t>Se divertir </a:t>
                      </a:r>
                    </a:p>
                    <a:p>
                      <a:endParaRPr lang="fr-FR" dirty="0"/>
                    </a:p>
                  </a:txBody>
                  <a:tcPr/>
                </a:tc>
                <a:tc>
                  <a:txBody>
                    <a:bodyPr/>
                    <a:lstStyle/>
                    <a:p>
                      <a:r>
                        <a:rPr lang="fr-FR" dirty="0" smtClean="0"/>
                        <a:t>Avoir des mal entendu</a:t>
                      </a:r>
                      <a:r>
                        <a:rPr lang="fr-FR" baseline="0" dirty="0" smtClean="0"/>
                        <a:t> </a:t>
                      </a:r>
                      <a:endParaRPr lang="fr-FR" dirty="0"/>
                    </a:p>
                  </a:txBody>
                  <a:tcPr/>
                </a:tc>
              </a:tr>
              <a:tr h="683949">
                <a:tc>
                  <a:txBody>
                    <a:bodyPr/>
                    <a:lstStyle/>
                    <a:p>
                      <a:r>
                        <a:rPr lang="fr-FR" dirty="0" smtClean="0"/>
                        <a:t>Nouveau lieu de socialisation</a:t>
                      </a:r>
                      <a:endParaRPr lang="fr-FR" dirty="0"/>
                    </a:p>
                  </a:txBody>
                  <a:tcPr/>
                </a:tc>
                <a:tc>
                  <a:txBody>
                    <a:bodyPr/>
                    <a:lstStyle/>
                    <a:p>
                      <a:r>
                        <a:rPr lang="fr-FR" dirty="0" smtClean="0"/>
                        <a:t>Accès à des contenus peu recommandables / Se faire pirater</a:t>
                      </a:r>
                      <a:endParaRPr lang="fr-FR" dirty="0"/>
                    </a:p>
                  </a:txBody>
                  <a:tcPr/>
                </a:tc>
              </a:tr>
              <a:tr h="396256">
                <a:tc>
                  <a:txBody>
                    <a:bodyPr/>
                    <a:lstStyle/>
                    <a:p>
                      <a:r>
                        <a:rPr lang="fr-FR" dirty="0" smtClean="0"/>
                        <a:t>Grande mine d’informations</a:t>
                      </a:r>
                      <a:endParaRPr lang="fr-FR" dirty="0"/>
                    </a:p>
                  </a:txBody>
                  <a:tcPr/>
                </a:tc>
                <a:tc>
                  <a:txBody>
                    <a:bodyPr/>
                    <a:lstStyle/>
                    <a:p>
                      <a:r>
                        <a:rPr lang="fr-FR" dirty="0" smtClean="0"/>
                        <a:t>Se</a:t>
                      </a:r>
                      <a:r>
                        <a:rPr lang="fr-FR" baseline="0" dirty="0" smtClean="0"/>
                        <a:t> faire usurper son identité</a:t>
                      </a:r>
                      <a:endParaRPr lang="fr-FR" dirty="0"/>
                    </a:p>
                  </a:txBody>
                  <a:tcPr/>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latin typeface="Berlin Sans FB Demi" panose="020E0802020502020306" pitchFamily="34" charset="0"/>
              </a:rPr>
              <a:t>Conséquences.</a:t>
            </a:r>
            <a:endParaRPr lang="fr-FR" dirty="0">
              <a:latin typeface="Berlin Sans FB Demi" panose="020E0802020502020306" pitchFamily="34" charset="0"/>
            </a:endParaRPr>
          </a:p>
        </p:txBody>
      </p:sp>
      <p:sp>
        <p:nvSpPr>
          <p:cNvPr id="3" name="Espace réservé du contenu 2"/>
          <p:cNvSpPr>
            <a:spLocks noGrp="1"/>
          </p:cNvSpPr>
          <p:nvPr>
            <p:ph idx="1"/>
          </p:nvPr>
        </p:nvSpPr>
        <p:spPr>
          <a:xfrm>
            <a:off x="0" y="1643050"/>
            <a:ext cx="9144000" cy="5026310"/>
          </a:xfrm>
        </p:spPr>
        <p:txBody>
          <a:bodyPr/>
          <a:lstStyle/>
          <a:p>
            <a:pPr algn="ctr">
              <a:buNone/>
            </a:pPr>
            <a:r>
              <a:rPr lang="fr-FR" sz="3600" b="1" u="sng" dirty="0" smtClean="0">
                <a:solidFill>
                  <a:srgbClr val="FF0000"/>
                </a:solidFill>
              </a:rPr>
              <a:t> </a:t>
            </a:r>
          </a:p>
          <a:p>
            <a:pPr>
              <a:buNone/>
            </a:pPr>
            <a:endParaRPr lang="fr-FR" dirty="0"/>
          </a:p>
        </p:txBody>
      </p:sp>
      <p:pic>
        <p:nvPicPr>
          <p:cNvPr id="1026" name="Picture 2" descr="D:\abbildung_symptome-der-depression_f_rgb_neu.png"/>
          <p:cNvPicPr>
            <a:picLocks noChangeAspect="1" noChangeArrowheads="1"/>
          </p:cNvPicPr>
          <p:nvPr/>
        </p:nvPicPr>
        <p:blipFill>
          <a:blip r:embed="rId2" cstate="print"/>
          <a:srcRect/>
          <a:stretch>
            <a:fillRect/>
          </a:stretch>
        </p:blipFill>
        <p:spPr bwMode="auto">
          <a:xfrm>
            <a:off x="2699792" y="1361188"/>
            <a:ext cx="3456384" cy="5932598"/>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latin typeface="Berlin Sans FB Demi" panose="020E0802020502020306" pitchFamily="34" charset="0"/>
              </a:rPr>
              <a:t>Mise en scène. </a:t>
            </a:r>
            <a:endParaRPr lang="fr-FR" dirty="0">
              <a:latin typeface="Berlin Sans FB Demi" panose="020E0802020502020306" pitchFamily="34" charset="0"/>
            </a:endParaRPr>
          </a:p>
        </p:txBody>
      </p:sp>
      <p:sp>
        <p:nvSpPr>
          <p:cNvPr id="3" name="Espace réservé du contenu 2"/>
          <p:cNvSpPr>
            <a:spLocks noGrp="1"/>
          </p:cNvSpPr>
          <p:nvPr>
            <p:ph idx="1"/>
          </p:nvPr>
        </p:nvSpPr>
        <p:spPr>
          <a:xfrm>
            <a:off x="357158" y="1571612"/>
            <a:ext cx="8429684" cy="3571900"/>
          </a:xfrm>
        </p:spPr>
        <p:txBody>
          <a:bodyPr>
            <a:normAutofit fontScale="62500" lnSpcReduction="20000"/>
          </a:bodyPr>
          <a:lstStyle/>
          <a:p>
            <a:pPr algn="ctr">
              <a:lnSpc>
                <a:spcPct val="160000"/>
              </a:lnSpc>
            </a:pPr>
            <a:r>
              <a:rPr lang="fr-FR" dirty="0">
                <a:solidFill>
                  <a:srgbClr val="0070C0"/>
                </a:solidFill>
                <a:latin typeface="Yu Gothic Medium" pitchFamily="34" charset="-128"/>
                <a:ea typeface="Yu Gothic Medium" pitchFamily="34" charset="-128"/>
              </a:rPr>
              <a:t>Elle n'avait que 14 ans. Cette adolescente a mis fin à ses jours mardi vers 21h30 en se jetant par la fenêtre de l'appartement de sa grand-mère situé à Stains (Seine-Saint-Denis). Une information confirmée par une source policière et les pompiers du département au </a:t>
            </a:r>
            <a:r>
              <a:rPr lang="fr-FR" dirty="0" smtClean="0">
                <a:solidFill>
                  <a:srgbClr val="0070C0"/>
                </a:solidFill>
                <a:latin typeface="Yu Gothic Medium" pitchFamily="34" charset="-128"/>
                <a:ea typeface="Yu Gothic Medium" pitchFamily="34" charset="-128"/>
              </a:rPr>
              <a:t>« Parisien ».</a:t>
            </a:r>
            <a:r>
              <a:rPr lang="fr-FR" dirty="0">
                <a:solidFill>
                  <a:srgbClr val="0070C0"/>
                </a:solidFill>
                <a:latin typeface="Yu Gothic Medium" pitchFamily="34" charset="-128"/>
                <a:ea typeface="Yu Gothic Medium" pitchFamily="34" charset="-128"/>
              </a:rPr>
              <a:t> Son décès a été constaté à 22h00. Ce suicide serait dû à son apparition dans une vidéo intime avec son petit ami, qui faisait le tour de son quartier.</a:t>
            </a:r>
            <a:r>
              <a:rPr lang="fr-FR" dirty="0" smtClean="0"/>
              <a:t/>
            </a:r>
            <a:br>
              <a:rPr lang="fr-FR" dirty="0" smtClean="0"/>
            </a:br>
            <a:endParaRPr lang="fr-FR" dirty="0"/>
          </a:p>
        </p:txBody>
      </p:sp>
      <p:sp>
        <p:nvSpPr>
          <p:cNvPr id="4" name="ZoneTexte 3"/>
          <p:cNvSpPr txBox="1"/>
          <p:nvPr/>
        </p:nvSpPr>
        <p:spPr>
          <a:xfrm>
            <a:off x="642910" y="5214950"/>
            <a:ext cx="7786400" cy="646331"/>
          </a:xfrm>
          <a:custGeom>
            <a:avLst/>
            <a:gdLst>
              <a:gd name="connsiteX0" fmla="*/ 0 w 7643866"/>
              <a:gd name="connsiteY0" fmla="*/ 0 h 369332"/>
              <a:gd name="connsiteX1" fmla="*/ 7643866 w 7643866"/>
              <a:gd name="connsiteY1" fmla="*/ 0 h 369332"/>
              <a:gd name="connsiteX2" fmla="*/ 7643866 w 7643866"/>
              <a:gd name="connsiteY2" fmla="*/ 369332 h 369332"/>
              <a:gd name="connsiteX3" fmla="*/ 0 w 7643866"/>
              <a:gd name="connsiteY3" fmla="*/ 369332 h 369332"/>
              <a:gd name="connsiteX4" fmla="*/ 0 w 7643866"/>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43866" h="369332">
                <a:moveTo>
                  <a:pt x="0" y="0"/>
                </a:moveTo>
                <a:lnTo>
                  <a:pt x="7643866" y="0"/>
                </a:lnTo>
                <a:lnTo>
                  <a:pt x="7643866" y="369332"/>
                </a:lnTo>
                <a:lnTo>
                  <a:pt x="0" y="369332"/>
                </a:lnTo>
                <a:lnTo>
                  <a:pt x="0" y="0"/>
                </a:lnTo>
                <a:close/>
              </a:path>
            </a:pathLst>
          </a:custGeom>
          <a:noFill/>
        </p:spPr>
        <p:txBody>
          <a:bodyPr wrap="square" rtlCol="0">
            <a:spAutoFit/>
          </a:bodyPr>
          <a:lstStyle/>
          <a:p>
            <a:r>
              <a:rPr lang="fr-FR" i="1" dirty="0" smtClean="0">
                <a:solidFill>
                  <a:srgbClr val="FF0000"/>
                </a:solidFill>
              </a:rPr>
              <a:t>Source : </a:t>
            </a:r>
            <a:r>
              <a:rPr lang="fr-FR" i="1" u="sng" dirty="0" smtClean="0">
                <a:solidFill>
                  <a:srgbClr val="FF0000"/>
                </a:solidFill>
              </a:rPr>
              <a:t>http://www.leparisien.fr/seine-saint-denis-93/stains-harcelee-sur-les-reseaux-sociaux-une-adolescente-se-suicide-30-04-2015-4736843.php</a:t>
            </a:r>
            <a:endParaRPr lang="fr-FR" i="1" u="sng" dirty="0">
              <a:solidFill>
                <a:srgbClr val="FF0000"/>
              </a:solidFill>
            </a:endParaRPr>
          </a:p>
        </p:txBody>
      </p:sp>
    </p:spTree>
  </p:cSld>
  <p:clrMapOvr>
    <a:masterClrMapping/>
  </p:clrMapOvr>
  <p:transition>
    <p:wipe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graphicFrame>
        <p:nvGraphicFramePr>
          <p:cNvPr id="4" name="Espace réservé du contenu 3"/>
          <p:cNvGraphicFramePr>
            <a:graphicFrameLocks noGrp="1"/>
          </p:cNvGraphicFramePr>
          <p:nvPr>
            <p:ph idx="1"/>
          </p:nvPr>
        </p:nvGraphicFramePr>
        <p:xfrm>
          <a:off x="457200" y="1774825"/>
          <a:ext cx="8229600" cy="462597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graphicFrame>
        <p:nvGraphicFramePr>
          <p:cNvPr id="5" name="Espace réservé du contenu 4"/>
          <p:cNvGraphicFramePr>
            <a:graphicFrameLocks noGrp="1"/>
          </p:cNvGraphicFramePr>
          <p:nvPr>
            <p:ph idx="1"/>
          </p:nvPr>
        </p:nvGraphicFramePr>
        <p:xfrm>
          <a:off x="457200" y="1774825"/>
          <a:ext cx="8229600" cy="462597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1247</TotalTime>
  <Words>292</Words>
  <Application>Microsoft Office PowerPoint</Application>
  <PresentationFormat>Affichage à l'écran (4:3)</PresentationFormat>
  <Paragraphs>56</Paragraphs>
  <Slides>11</Slides>
  <Notes>1</Notes>
  <HiddenSlides>0</HiddenSlides>
  <MMClips>0</MMClips>
  <ScaleCrop>false</ScaleCrop>
  <HeadingPairs>
    <vt:vector size="4" baseType="variant">
      <vt:variant>
        <vt:lpstr>Thème</vt:lpstr>
      </vt:variant>
      <vt:variant>
        <vt:i4>1</vt:i4>
      </vt:variant>
      <vt:variant>
        <vt:lpstr>Titres des diapositives</vt:lpstr>
      </vt:variant>
      <vt:variant>
        <vt:i4>11</vt:i4>
      </vt:variant>
    </vt:vector>
  </HeadingPairs>
  <TitlesOfParts>
    <vt:vector size="12" baseType="lpstr">
      <vt:lpstr>Module</vt:lpstr>
      <vt:lpstr>CYBER HARCELEMENT</vt:lpstr>
      <vt:lpstr>SOMMAIRE</vt:lpstr>
      <vt:lpstr>Définition du cyber-harcèlement</vt:lpstr>
      <vt:lpstr>Qu’est-ce qu’est Internet ?</vt:lpstr>
      <vt:lpstr>Pour et contre </vt:lpstr>
      <vt:lpstr>Conséquences.</vt:lpstr>
      <vt:lpstr>Mise en scène. </vt:lpstr>
      <vt:lpstr>Diapositive 8</vt:lpstr>
      <vt:lpstr>Diapositive 9</vt:lpstr>
      <vt:lpstr>Précautions à prendre</vt:lpstr>
      <vt:lpstr>Diapositive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CYBER HARCELEMENT</dc:title>
  <dc:creator>Lenovo</dc:creator>
  <cp:lastModifiedBy>nicolas.ruffin</cp:lastModifiedBy>
  <cp:revision>31</cp:revision>
  <dcterms:created xsi:type="dcterms:W3CDTF">2018-11-27T08:50:43Z</dcterms:created>
  <dcterms:modified xsi:type="dcterms:W3CDTF">2019-03-18T17:06:00Z</dcterms:modified>
</cp:coreProperties>
</file>